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24"/>
    <p:sldId id="257" r:id="rId25"/>
    <p:sldId id="258" r:id="rId26"/>
    <p:sldId id="259" r:id="rId27"/>
    <p:sldId id="260" r:id="rId28"/>
    <p:sldId id="261" r:id="rId29"/>
    <p:sldId id="262" r:id="rId30"/>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Lora" charset="1" panose="00000500000000000000"/>
      <p:regular r:id="rId10"/>
    </p:embeddedFont>
    <p:embeddedFont>
      <p:font typeface="Lora Bold" charset="1" panose="00000800000000000000"/>
      <p:regular r:id="rId11"/>
    </p:embeddedFont>
    <p:embeddedFont>
      <p:font typeface="Lora Italics" charset="1" panose="00000500000000000000"/>
      <p:regular r:id="rId12"/>
    </p:embeddedFont>
    <p:embeddedFont>
      <p:font typeface="Lora Bold Italics" charset="1" panose="00000800000000000000"/>
      <p:regular r:id="rId13"/>
    </p:embeddedFont>
    <p:embeddedFont>
      <p:font typeface="Arimo" charset="1" panose="020B0604020202020204"/>
      <p:regular r:id="rId14"/>
    </p:embeddedFont>
    <p:embeddedFont>
      <p:font typeface="Arimo Bold" charset="1" panose="020B0704020202020204"/>
      <p:regular r:id="rId15"/>
    </p:embeddedFont>
    <p:embeddedFont>
      <p:font typeface="Arimo Italics" charset="1" panose="020B0604020202090204"/>
      <p:regular r:id="rId16"/>
    </p:embeddedFont>
    <p:embeddedFont>
      <p:font typeface="Arimo Bold Italics" charset="1" panose="020B070402020209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notesSlides/notesSlide2.xml" Type="http://schemas.openxmlformats.org/officeDocument/2006/relationships/notesSlide"/><Relationship Id="rId35" Target="notesSlides/notesSlide3.xml" Type="http://schemas.openxmlformats.org/officeDocument/2006/relationships/notesSlide"/><Relationship Id="rId36" Target="notesSlides/notesSlide4.xml" Type="http://schemas.openxmlformats.org/officeDocument/2006/relationships/notesSlide"/><Relationship Id="rId37" Target="notesSlides/notesSlide5.xml" Type="http://schemas.openxmlformats.org/officeDocument/2006/relationships/notesSlide"/><Relationship Id="rId38" Target="notesSlides/notesSlide6.xml" Type="http://schemas.openxmlformats.org/officeDocument/2006/relationships/notesSlide"/><Relationship Id="rId39" Target="notesSlides/notesSlide7.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Freeform 7" id="7"/>
          <p:cNvSpPr/>
          <p:nvPr/>
        </p:nvSpPr>
        <p:spPr>
          <a:xfrm flipH="false" flipV="false" rot="0">
            <a:off x="0" y="0"/>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471317" y="3417313"/>
            <a:ext cx="7787983" cy="5840987"/>
          </a:xfrm>
          <a:custGeom>
            <a:avLst/>
            <a:gdLst/>
            <a:ahLst/>
            <a:cxnLst/>
            <a:rect r="r" b="b" t="t" l="l"/>
            <a:pathLst>
              <a:path h="5840987" w="7787983">
                <a:moveTo>
                  <a:pt x="0" y="0"/>
                </a:moveTo>
                <a:lnTo>
                  <a:pt x="7787983" y="0"/>
                </a:lnTo>
                <a:lnTo>
                  <a:pt x="7787983" y="5840987"/>
                </a:lnTo>
                <a:lnTo>
                  <a:pt x="0" y="5840987"/>
                </a:lnTo>
                <a:lnTo>
                  <a:pt x="0" y="0"/>
                </a:lnTo>
                <a:close/>
              </a:path>
            </a:pathLst>
          </a:custGeom>
          <a:blipFill>
            <a:blip r:embed="rId6"/>
            <a:stretch>
              <a:fillRect l="0" t="0" r="0" b="0"/>
            </a:stretch>
          </a:blipFill>
        </p:spPr>
      </p:sp>
      <p:sp>
        <p:nvSpPr>
          <p:cNvPr name="TextBox 9" id="9"/>
          <p:cNvSpPr txBox="true"/>
          <p:nvPr/>
        </p:nvSpPr>
        <p:spPr>
          <a:xfrm rot="0">
            <a:off x="1028700" y="857250"/>
            <a:ext cx="16230600" cy="1566544"/>
          </a:xfrm>
          <a:prstGeom prst="rect">
            <a:avLst/>
          </a:prstGeom>
        </p:spPr>
        <p:txBody>
          <a:bodyPr anchor="t" rtlCol="false" tIns="0" lIns="0" bIns="0" rIns="0">
            <a:spAutoFit/>
          </a:bodyPr>
          <a:lstStyle/>
          <a:p>
            <a:pPr>
              <a:lnSpc>
                <a:spcPts val="12880"/>
              </a:lnSpc>
            </a:pPr>
            <a:r>
              <a:rPr lang="en-US" sz="9200">
                <a:solidFill>
                  <a:srgbClr val="5CE1E6"/>
                </a:solidFill>
                <a:latin typeface="Canva Sans Bold"/>
              </a:rPr>
              <a:t>Brain Tumor Detection</a:t>
            </a:r>
          </a:p>
        </p:txBody>
      </p:sp>
      <p:sp>
        <p:nvSpPr>
          <p:cNvPr name="TextBox 10" id="10"/>
          <p:cNvSpPr txBox="true"/>
          <p:nvPr/>
        </p:nvSpPr>
        <p:spPr>
          <a:xfrm rot="0">
            <a:off x="1028700" y="3164046"/>
            <a:ext cx="5274915" cy="887095"/>
          </a:xfrm>
          <a:prstGeom prst="rect">
            <a:avLst/>
          </a:prstGeom>
        </p:spPr>
        <p:txBody>
          <a:bodyPr anchor="t" rtlCol="false" tIns="0" lIns="0" bIns="0" rIns="0">
            <a:spAutoFit/>
          </a:bodyPr>
          <a:lstStyle/>
          <a:p>
            <a:pPr algn="ctr">
              <a:lnSpc>
                <a:spcPts val="7279"/>
              </a:lnSpc>
            </a:pPr>
            <a:r>
              <a:rPr lang="en-US" sz="5199">
                <a:solidFill>
                  <a:srgbClr val="39D5FF"/>
                </a:solidFill>
                <a:latin typeface="Canva Sans Bold"/>
              </a:rPr>
              <a:t>Team Member  : </a:t>
            </a:r>
          </a:p>
        </p:txBody>
      </p:sp>
      <p:sp>
        <p:nvSpPr>
          <p:cNvPr name="TextBox 11" id="11"/>
          <p:cNvSpPr txBox="true"/>
          <p:nvPr/>
        </p:nvSpPr>
        <p:spPr>
          <a:xfrm rot="0">
            <a:off x="774650" y="4819967"/>
            <a:ext cx="8369350"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2105429 - Abhinav Raj</a:t>
            </a:r>
          </a:p>
          <a:p>
            <a:pPr marL="734059" indent="-367030" lvl="1">
              <a:lnSpc>
                <a:spcPts val="4759"/>
              </a:lnSpc>
              <a:buFont typeface="Arial"/>
              <a:buChar char="•"/>
            </a:pPr>
            <a:r>
              <a:rPr lang="en-US" sz="3399">
                <a:solidFill>
                  <a:srgbClr val="FFFFFF"/>
                </a:solidFill>
                <a:latin typeface="Canva Sans"/>
              </a:rPr>
              <a:t>2105589 - Tavishi Singh</a:t>
            </a:r>
          </a:p>
          <a:p>
            <a:pPr marL="734059" indent="-367030" lvl="1">
              <a:lnSpc>
                <a:spcPts val="4759"/>
              </a:lnSpc>
              <a:buFont typeface="Arial"/>
              <a:buChar char="•"/>
            </a:pPr>
            <a:r>
              <a:rPr lang="en-US" sz="3399">
                <a:solidFill>
                  <a:srgbClr val="FFFFFF"/>
                </a:solidFill>
                <a:latin typeface="Canva Sans"/>
              </a:rPr>
              <a:t>21051512 - Sayan Mondal</a:t>
            </a:r>
          </a:p>
          <a:p>
            <a:pPr marL="734059" indent="-367030" lvl="1">
              <a:lnSpc>
                <a:spcPts val="4759"/>
              </a:lnSpc>
              <a:buFont typeface="Arial"/>
              <a:buChar char="•"/>
            </a:pPr>
            <a:r>
              <a:rPr lang="en-US" sz="3399">
                <a:solidFill>
                  <a:srgbClr val="FFFFFF"/>
                </a:solidFill>
                <a:latin typeface="Canva Sans"/>
              </a:rPr>
              <a:t>21051539 - Ankan Mohanty</a:t>
            </a:r>
          </a:p>
          <a:p>
            <a:pPr marL="734059" indent="-367030" lvl="1">
              <a:lnSpc>
                <a:spcPts val="4759"/>
              </a:lnSpc>
              <a:buFont typeface="Arial"/>
              <a:buChar char="•"/>
            </a:pPr>
            <a:r>
              <a:rPr lang="en-US" sz="3399">
                <a:solidFill>
                  <a:srgbClr val="FFFFFF"/>
                </a:solidFill>
                <a:latin typeface="Canva Sans"/>
              </a:rPr>
              <a:t>21051585 - Rahul Kumar Singh</a:t>
            </a:r>
          </a:p>
          <a:p>
            <a:pPr marL="734059" indent="-367030" lvl="1">
              <a:lnSpc>
                <a:spcPts val="4759"/>
              </a:lnSpc>
              <a:buFont typeface="Arial"/>
              <a:buChar char="•"/>
            </a:pPr>
            <a:r>
              <a:rPr lang="en-US" sz="3399">
                <a:solidFill>
                  <a:srgbClr val="FFFFFF"/>
                </a:solidFill>
                <a:latin typeface="Canva Sans"/>
              </a:rPr>
              <a:t>21051586 - Ankita Padhy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p:cNvSpPr/>
          <p:nvPr/>
        </p:nvSpPr>
        <p:spPr>
          <a:xfrm flipH="false" flipV="false" rot="0">
            <a:off x="10338634" y="3565903"/>
            <a:ext cx="7364666" cy="4418800"/>
          </a:xfrm>
          <a:custGeom>
            <a:avLst/>
            <a:gdLst/>
            <a:ahLst/>
            <a:cxnLst/>
            <a:rect r="r" b="b" t="t" l="l"/>
            <a:pathLst>
              <a:path h="4418800" w="7364666">
                <a:moveTo>
                  <a:pt x="0" y="0"/>
                </a:moveTo>
                <a:lnTo>
                  <a:pt x="7364667" y="0"/>
                </a:lnTo>
                <a:lnTo>
                  <a:pt x="7364667" y="4418800"/>
                </a:lnTo>
                <a:lnTo>
                  <a:pt x="0" y="4418800"/>
                </a:lnTo>
                <a:lnTo>
                  <a:pt x="0" y="0"/>
                </a:lnTo>
                <a:close/>
              </a:path>
            </a:pathLst>
          </a:custGeom>
          <a:blipFill>
            <a:blip r:embed="rId3"/>
            <a:stretch>
              <a:fillRect l="0" t="0" r="0" b="0"/>
            </a:stretch>
          </a:blipFill>
        </p:spPr>
      </p:sp>
      <p:sp>
        <p:nvSpPr>
          <p:cNvPr name="TextBox 7" id="7"/>
          <p:cNvSpPr txBox="true"/>
          <p:nvPr/>
        </p:nvSpPr>
        <p:spPr>
          <a:xfrm rot="0">
            <a:off x="1028700" y="2131460"/>
            <a:ext cx="8756863" cy="7192436"/>
          </a:xfrm>
          <a:prstGeom prst="rect">
            <a:avLst/>
          </a:prstGeom>
        </p:spPr>
        <p:txBody>
          <a:bodyPr anchor="t" rtlCol="false" tIns="0" lIns="0" bIns="0" rIns="0">
            <a:spAutoFit/>
          </a:bodyPr>
          <a:lstStyle/>
          <a:p>
            <a:pPr>
              <a:lnSpc>
                <a:spcPts val="4090"/>
              </a:lnSpc>
              <a:spcBef>
                <a:spcPct val="0"/>
              </a:spcBef>
            </a:pPr>
            <a:r>
              <a:rPr lang="en-US" sz="2557">
                <a:solidFill>
                  <a:srgbClr val="FFFFFF"/>
                </a:solidFill>
                <a:latin typeface="Source Sans Pro"/>
              </a:rPr>
              <a:t>A brain tumor is understood by the scientific community as the growth of abnormal cells in the brain, some of which can lead to cancer. The traditional method to detect brain tumors is nuclear magnetic resonance (MRI). Having the MRI images, information about the uncontrolled growth of tissue in the brain is identified. In several research articles, brain tumor detection is done through the application of Machine Learning and Deep Learning algorithms. When these systems are applied to MRI images, brain tumor prediction is done very quickly and greater accuracy helps to deliver treatment to patients. These predictions also help the radiologist to make quick decisions. In the proposed work, a set of Artificial Neural Networks (ANN) are applied in the detection of the presence of brain tumor, and its performance is analyzed through different metrics.​</a:t>
            </a:r>
          </a:p>
        </p:txBody>
      </p:sp>
      <p:sp>
        <p:nvSpPr>
          <p:cNvPr name="TextBox 8" id="8"/>
          <p:cNvSpPr txBox="true"/>
          <p:nvPr/>
        </p:nvSpPr>
        <p:spPr>
          <a:xfrm rot="0">
            <a:off x="1028700" y="990600"/>
            <a:ext cx="16230600" cy="1034701"/>
          </a:xfrm>
          <a:prstGeom prst="rect">
            <a:avLst/>
          </a:prstGeom>
        </p:spPr>
        <p:txBody>
          <a:bodyPr anchor="t" rtlCol="false" tIns="0" lIns="0" bIns="0" rIns="0">
            <a:spAutoFit/>
          </a:bodyPr>
          <a:lstStyle/>
          <a:p>
            <a:pPr>
              <a:lnSpc>
                <a:spcPts val="8201"/>
              </a:lnSpc>
            </a:pPr>
            <a:r>
              <a:rPr lang="en-US" sz="6561">
                <a:solidFill>
                  <a:srgbClr val="6EB9FC"/>
                </a:solidFill>
                <a:latin typeface="Lora"/>
              </a:rPr>
              <a:t>Introduction to Brain Tumors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sp>
        <p:nvSpPr>
          <p:cNvPr name="Freeform 4" id="4"/>
          <p:cNvSpPr/>
          <p:nvPr/>
        </p:nvSpPr>
        <p:spPr>
          <a:xfrm flipH="false" flipV="false" rot="0">
            <a:off x="2822298" y="3450771"/>
            <a:ext cx="12643404" cy="5342949"/>
          </a:xfrm>
          <a:custGeom>
            <a:avLst/>
            <a:gdLst/>
            <a:ahLst/>
            <a:cxnLst/>
            <a:rect r="r" b="b" t="t" l="l"/>
            <a:pathLst>
              <a:path h="5342949" w="12643404">
                <a:moveTo>
                  <a:pt x="0" y="0"/>
                </a:moveTo>
                <a:lnTo>
                  <a:pt x="12643404" y="0"/>
                </a:lnTo>
                <a:lnTo>
                  <a:pt x="12643404" y="5342949"/>
                </a:lnTo>
                <a:lnTo>
                  <a:pt x="0" y="5342949"/>
                </a:lnTo>
                <a:lnTo>
                  <a:pt x="0" y="0"/>
                </a:lnTo>
                <a:close/>
              </a:path>
            </a:pathLst>
          </a:custGeom>
          <a:blipFill>
            <a:blip r:embed="rId3"/>
            <a:stretch>
              <a:fillRect l="0" t="0" r="0" b="0"/>
            </a:stretch>
          </a:blipFill>
        </p:spPr>
      </p:sp>
      <p:sp>
        <p:nvSpPr>
          <p:cNvPr name="Freeform 5" id="5"/>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3329138" y="844062"/>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822298" y="1032909"/>
            <a:ext cx="7476817" cy="1566544"/>
          </a:xfrm>
          <a:prstGeom prst="rect">
            <a:avLst/>
          </a:prstGeom>
        </p:spPr>
        <p:txBody>
          <a:bodyPr anchor="t" rtlCol="false" tIns="0" lIns="0" bIns="0" rIns="0">
            <a:spAutoFit/>
          </a:bodyPr>
          <a:lstStyle/>
          <a:p>
            <a:pPr>
              <a:lnSpc>
                <a:spcPts val="12880"/>
              </a:lnSpc>
            </a:pPr>
            <a:r>
              <a:rPr lang="en-US" sz="9200">
                <a:solidFill>
                  <a:srgbClr val="6EB9FC"/>
                </a:solidFill>
                <a:latin typeface="Canva Sans Bold"/>
              </a:rPr>
              <a:t>Dataset</a:t>
            </a:r>
          </a:p>
        </p:txBody>
      </p:sp>
      <p:sp>
        <p:nvSpPr>
          <p:cNvPr name="TextBox 8" id="8"/>
          <p:cNvSpPr txBox="true"/>
          <p:nvPr/>
        </p:nvSpPr>
        <p:spPr>
          <a:xfrm rot="0">
            <a:off x="8839006" y="1185309"/>
            <a:ext cx="7745559" cy="1716152"/>
          </a:xfrm>
          <a:prstGeom prst="rect">
            <a:avLst/>
          </a:prstGeom>
        </p:spPr>
        <p:txBody>
          <a:bodyPr anchor="t" rtlCol="false" tIns="0" lIns="0" bIns="0" rIns="0">
            <a:spAutoFit/>
          </a:bodyPr>
          <a:lstStyle/>
          <a:p>
            <a:pPr algn="ctr">
              <a:lnSpc>
                <a:spcPts val="3417"/>
              </a:lnSpc>
              <a:spcBef>
                <a:spcPct val="0"/>
              </a:spcBef>
            </a:pPr>
            <a:r>
              <a:rPr lang="en-US" sz="2733">
                <a:solidFill>
                  <a:srgbClr val="FFFFFF"/>
                </a:solidFill>
                <a:latin typeface="Lora"/>
              </a:rPr>
              <a:t>We got our data set from Kaggle named “Brain MRI Image for Brain”, which contain  Brain images labeled “tumor” for images with tumor and “healthy” for images without tumor.</a:t>
            </a:r>
          </a:p>
        </p:txBody>
      </p:sp>
      <p:sp>
        <p:nvSpPr>
          <p:cNvPr name="TextBox 9" id="9"/>
          <p:cNvSpPr txBox="true"/>
          <p:nvPr/>
        </p:nvSpPr>
        <p:spPr>
          <a:xfrm rot="0">
            <a:off x="1076137" y="8774670"/>
            <a:ext cx="16135726" cy="430277"/>
          </a:xfrm>
          <a:prstGeom prst="rect">
            <a:avLst/>
          </a:prstGeom>
        </p:spPr>
        <p:txBody>
          <a:bodyPr anchor="t" rtlCol="false" tIns="0" lIns="0" bIns="0" rIns="0">
            <a:spAutoFit/>
          </a:bodyPr>
          <a:lstStyle/>
          <a:p>
            <a:pPr>
              <a:lnSpc>
                <a:spcPts val="3417"/>
              </a:lnSpc>
              <a:spcBef>
                <a:spcPct val="0"/>
              </a:spcBef>
            </a:pPr>
            <a:r>
              <a:rPr lang="en-US" sz="2733">
                <a:solidFill>
                  <a:srgbClr val="FFFFFF"/>
                </a:solidFill>
                <a:latin typeface="Lora"/>
              </a:rPr>
              <a:t>Ref. https://www.kaggle.com/datasets/navoneel/brain-mri-images-for-brain-tumor-detection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p:cNvSpPr/>
          <p:nvPr/>
        </p:nvSpPr>
        <p:spPr>
          <a:xfrm flipH="false" flipV="false" rot="-5400000">
            <a:off x="11983037" y="3982037"/>
            <a:ext cx="6304963" cy="6304963"/>
          </a:xfrm>
          <a:custGeom>
            <a:avLst/>
            <a:gdLst/>
            <a:ahLst/>
            <a:cxnLst/>
            <a:rect r="r" b="b" t="t" l="l"/>
            <a:pathLst>
              <a:path h="6304963" w="6304963">
                <a:moveTo>
                  <a:pt x="0" y="0"/>
                </a:moveTo>
                <a:lnTo>
                  <a:pt x="6304963" y="0"/>
                </a:lnTo>
                <a:lnTo>
                  <a:pt x="6304963" y="6304963"/>
                </a:lnTo>
                <a:lnTo>
                  <a:pt x="0" y="6304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descr="preencoded.png"/>
          <p:cNvSpPr/>
          <p:nvPr/>
        </p:nvSpPr>
        <p:spPr>
          <a:xfrm flipH="false" flipV="false" rot="0">
            <a:off x="9144000" y="2895303"/>
            <a:ext cx="7824788" cy="4496395"/>
          </a:xfrm>
          <a:custGeom>
            <a:avLst/>
            <a:gdLst/>
            <a:ahLst/>
            <a:cxnLst/>
            <a:rect r="r" b="b" t="t" l="l"/>
            <a:pathLst>
              <a:path h="4496395" w="7824788">
                <a:moveTo>
                  <a:pt x="0" y="0"/>
                </a:moveTo>
                <a:lnTo>
                  <a:pt x="7824788" y="0"/>
                </a:lnTo>
                <a:lnTo>
                  <a:pt x="7824788" y="4496394"/>
                </a:lnTo>
                <a:lnTo>
                  <a:pt x="0" y="4496394"/>
                </a:lnTo>
                <a:lnTo>
                  <a:pt x="0" y="0"/>
                </a:lnTo>
                <a:close/>
              </a:path>
            </a:pathLst>
          </a:custGeom>
          <a:blipFill>
            <a:blip r:embed="rId5"/>
            <a:stretch>
              <a:fillRect l="-37" t="0" r="-37" b="0"/>
            </a:stretch>
          </a:blipFill>
        </p:spPr>
      </p:sp>
      <p:sp>
        <p:nvSpPr>
          <p:cNvPr name="Freeform 8" id="8"/>
          <p:cNvSpPr/>
          <p:nvPr/>
        </p:nvSpPr>
        <p:spPr>
          <a:xfrm flipH="false" flipV="false" rot="5400000">
            <a:off x="-3059" y="0"/>
            <a:ext cx="6304963" cy="6304963"/>
          </a:xfrm>
          <a:custGeom>
            <a:avLst/>
            <a:gdLst/>
            <a:ahLst/>
            <a:cxnLst/>
            <a:rect r="r" b="b" t="t" l="l"/>
            <a:pathLst>
              <a:path h="6304963" w="6304963">
                <a:moveTo>
                  <a:pt x="0" y="0"/>
                </a:moveTo>
                <a:lnTo>
                  <a:pt x="6304963" y="0"/>
                </a:lnTo>
                <a:lnTo>
                  <a:pt x="6304963" y="6304963"/>
                </a:lnTo>
                <a:lnTo>
                  <a:pt x="0" y="6304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3348066"/>
            <a:ext cx="5962461" cy="2430214"/>
          </a:xfrm>
          <a:prstGeom prst="rect">
            <a:avLst/>
          </a:prstGeom>
        </p:spPr>
        <p:txBody>
          <a:bodyPr anchor="t" rtlCol="false" tIns="0" lIns="0" bIns="0" rIns="0">
            <a:spAutoFit/>
          </a:bodyPr>
          <a:lstStyle/>
          <a:p>
            <a:pPr algn="l">
              <a:lnSpc>
                <a:spcPts val="3259"/>
              </a:lnSpc>
            </a:pPr>
            <a:r>
              <a:rPr lang="en-US" sz="2037">
                <a:solidFill>
                  <a:srgbClr val="D6E5EF"/>
                </a:solidFill>
                <a:latin typeface="Source Sans Pro"/>
              </a:rPr>
              <a:t>CNNs are a class of Deep Neural Networks that can recognize and classify particular features from images and are widely used for analyzing visual images. Their applications range from image and video recognition, image classification, medical image analysis, computer vision and natural language processing. </a:t>
            </a:r>
          </a:p>
        </p:txBody>
      </p:sp>
      <p:sp>
        <p:nvSpPr>
          <p:cNvPr name="TextBox 10" id="10"/>
          <p:cNvSpPr txBox="true"/>
          <p:nvPr/>
        </p:nvSpPr>
        <p:spPr>
          <a:xfrm rot="0">
            <a:off x="1028700" y="857250"/>
            <a:ext cx="16230600" cy="1566544"/>
          </a:xfrm>
          <a:prstGeom prst="rect">
            <a:avLst/>
          </a:prstGeom>
        </p:spPr>
        <p:txBody>
          <a:bodyPr anchor="t" rtlCol="false" tIns="0" lIns="0" bIns="0" rIns="0">
            <a:spAutoFit/>
          </a:bodyPr>
          <a:lstStyle/>
          <a:p>
            <a:pPr algn="ctr">
              <a:lnSpc>
                <a:spcPts val="12880"/>
              </a:lnSpc>
            </a:pPr>
            <a:r>
              <a:rPr lang="en-US" sz="9200">
                <a:solidFill>
                  <a:srgbClr val="6EB9FC"/>
                </a:solidFill>
                <a:latin typeface="Canva Sans Bold"/>
              </a:rPr>
              <a:t>Model</a:t>
            </a:r>
          </a:p>
        </p:txBody>
      </p:sp>
      <p:sp>
        <p:nvSpPr>
          <p:cNvPr name="TextBox 11" id="11"/>
          <p:cNvSpPr txBox="true"/>
          <p:nvPr/>
        </p:nvSpPr>
        <p:spPr>
          <a:xfrm rot="0">
            <a:off x="1037280" y="2582691"/>
            <a:ext cx="7198326" cy="455979"/>
          </a:xfrm>
          <a:prstGeom prst="rect">
            <a:avLst/>
          </a:prstGeom>
        </p:spPr>
        <p:txBody>
          <a:bodyPr anchor="t" rtlCol="false" tIns="0" lIns="0" bIns="0" rIns="0">
            <a:spAutoFit/>
          </a:bodyPr>
          <a:lstStyle/>
          <a:p>
            <a:pPr marL="577114" indent="-288557" lvl="1">
              <a:lnSpc>
                <a:spcPts val="3742"/>
              </a:lnSpc>
              <a:buFont typeface="Arial"/>
              <a:buChar char="•"/>
            </a:pPr>
            <a:r>
              <a:rPr lang="en-US" sz="2673">
                <a:solidFill>
                  <a:srgbClr val="D6E5EF"/>
                </a:solidFill>
                <a:latin typeface="Canva Sans Bold"/>
              </a:rPr>
              <a:t>Convolutional Neural Network(CNN):</a:t>
            </a:r>
          </a:p>
        </p:txBody>
      </p:sp>
      <p:sp>
        <p:nvSpPr>
          <p:cNvPr name="TextBox 12" id="12"/>
          <p:cNvSpPr txBox="true"/>
          <p:nvPr/>
        </p:nvSpPr>
        <p:spPr>
          <a:xfrm rot="0">
            <a:off x="1037280" y="6504938"/>
            <a:ext cx="7198326" cy="455979"/>
          </a:xfrm>
          <a:prstGeom prst="rect">
            <a:avLst/>
          </a:prstGeom>
        </p:spPr>
        <p:txBody>
          <a:bodyPr anchor="t" rtlCol="false" tIns="0" lIns="0" bIns="0" rIns="0">
            <a:spAutoFit/>
          </a:bodyPr>
          <a:lstStyle/>
          <a:p>
            <a:pPr marL="577114" indent="-288557" lvl="1">
              <a:lnSpc>
                <a:spcPts val="3742"/>
              </a:lnSpc>
              <a:buFont typeface="Arial"/>
              <a:buChar char="•"/>
            </a:pPr>
            <a:r>
              <a:rPr lang="en-US" sz="2673">
                <a:solidFill>
                  <a:srgbClr val="D6E5EF"/>
                </a:solidFill>
                <a:latin typeface="Canva Sans Bold"/>
              </a:rPr>
              <a:t>Linear Neural Network:</a:t>
            </a:r>
          </a:p>
        </p:txBody>
      </p:sp>
      <p:sp>
        <p:nvSpPr>
          <p:cNvPr name="TextBox 13" id="13"/>
          <p:cNvSpPr txBox="true"/>
          <p:nvPr/>
        </p:nvSpPr>
        <p:spPr>
          <a:xfrm rot="0">
            <a:off x="1037280" y="7237661"/>
            <a:ext cx="5953881" cy="2020639"/>
          </a:xfrm>
          <a:prstGeom prst="rect">
            <a:avLst/>
          </a:prstGeom>
        </p:spPr>
        <p:txBody>
          <a:bodyPr anchor="t" rtlCol="false" tIns="0" lIns="0" bIns="0" rIns="0">
            <a:spAutoFit/>
          </a:bodyPr>
          <a:lstStyle/>
          <a:p>
            <a:pPr algn="l">
              <a:lnSpc>
                <a:spcPts val="3259"/>
              </a:lnSpc>
            </a:pPr>
            <a:r>
              <a:rPr lang="en-US" sz="2037">
                <a:solidFill>
                  <a:srgbClr val="D6E5EF"/>
                </a:solidFill>
                <a:latin typeface="Source Sans Pro"/>
              </a:rPr>
              <a:t>A linear transformation takes an input vector and maps it to an output vector through a linear function. In a neural network, a linear layer takes an input tensor and transforms it into an output tensor by performing a linear operation that involves weights and biases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p:cNvSpPr/>
          <p:nvPr/>
        </p:nvSpPr>
        <p:spPr>
          <a:xfrm flipH="false" flipV="false" rot="-10800000">
            <a:off x="11983037" y="20764"/>
            <a:ext cx="6304963" cy="6304963"/>
          </a:xfrm>
          <a:custGeom>
            <a:avLst/>
            <a:gdLst/>
            <a:ahLst/>
            <a:cxnLst/>
            <a:rect r="r" b="b" t="t" l="l"/>
            <a:pathLst>
              <a:path h="6304963" w="6304963">
                <a:moveTo>
                  <a:pt x="0" y="0"/>
                </a:moveTo>
                <a:lnTo>
                  <a:pt x="6304963" y="0"/>
                </a:lnTo>
                <a:lnTo>
                  <a:pt x="6304963" y="6304963"/>
                </a:lnTo>
                <a:lnTo>
                  <a:pt x="0" y="6304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412882" y="2345865"/>
            <a:ext cx="10846418" cy="6303201"/>
          </a:xfrm>
          <a:custGeom>
            <a:avLst/>
            <a:gdLst/>
            <a:ahLst/>
            <a:cxnLst/>
            <a:rect r="r" b="b" t="t" l="l"/>
            <a:pathLst>
              <a:path h="6303201" w="10846418">
                <a:moveTo>
                  <a:pt x="0" y="0"/>
                </a:moveTo>
                <a:lnTo>
                  <a:pt x="10846418" y="0"/>
                </a:lnTo>
                <a:lnTo>
                  <a:pt x="10846418" y="6303201"/>
                </a:lnTo>
                <a:lnTo>
                  <a:pt x="0" y="6303201"/>
                </a:lnTo>
                <a:lnTo>
                  <a:pt x="0" y="0"/>
                </a:lnTo>
                <a:close/>
              </a:path>
            </a:pathLst>
          </a:custGeom>
          <a:blipFill>
            <a:blip r:embed="rId5"/>
            <a:stretch>
              <a:fillRect l="0" t="0" r="0" b="0"/>
            </a:stretch>
          </a:blipFill>
        </p:spPr>
      </p:sp>
      <p:sp>
        <p:nvSpPr>
          <p:cNvPr name="TextBox 8" id="8"/>
          <p:cNvSpPr txBox="true"/>
          <p:nvPr/>
        </p:nvSpPr>
        <p:spPr>
          <a:xfrm rot="0">
            <a:off x="1028700" y="990600"/>
            <a:ext cx="10250865" cy="870077"/>
          </a:xfrm>
          <a:prstGeom prst="rect">
            <a:avLst/>
          </a:prstGeom>
        </p:spPr>
        <p:txBody>
          <a:bodyPr anchor="t" rtlCol="false" tIns="0" lIns="0" bIns="0" rIns="0">
            <a:spAutoFit/>
          </a:bodyPr>
          <a:lstStyle/>
          <a:p>
            <a:pPr algn="l">
              <a:lnSpc>
                <a:spcPts val="6834"/>
              </a:lnSpc>
            </a:pPr>
            <a:r>
              <a:rPr lang="en-US" sz="5467">
                <a:solidFill>
                  <a:srgbClr val="6EB9FC"/>
                </a:solidFill>
                <a:latin typeface="Lora"/>
              </a:rPr>
              <a:t>Output and Accuracy</a:t>
            </a:r>
          </a:p>
        </p:txBody>
      </p:sp>
      <p:sp>
        <p:nvSpPr>
          <p:cNvPr name="TextBox 9" id="9"/>
          <p:cNvSpPr txBox="true"/>
          <p:nvPr/>
        </p:nvSpPr>
        <p:spPr>
          <a:xfrm rot="0">
            <a:off x="9400519" y="8828023"/>
            <a:ext cx="4871145" cy="430277"/>
          </a:xfrm>
          <a:prstGeom prst="rect">
            <a:avLst/>
          </a:prstGeom>
        </p:spPr>
        <p:txBody>
          <a:bodyPr anchor="t" rtlCol="false" tIns="0" lIns="0" bIns="0" rIns="0">
            <a:spAutoFit/>
          </a:bodyPr>
          <a:lstStyle/>
          <a:p>
            <a:pPr algn="ctr">
              <a:lnSpc>
                <a:spcPts val="3417"/>
              </a:lnSpc>
              <a:spcBef>
                <a:spcPct val="0"/>
              </a:spcBef>
            </a:pPr>
            <a:r>
              <a:rPr lang="en-US" sz="2733">
                <a:solidFill>
                  <a:srgbClr val="FFFFFF"/>
                </a:solidFill>
                <a:latin typeface="Lora"/>
              </a:rPr>
              <a:t>Training and Validation Graph</a:t>
            </a:r>
          </a:p>
        </p:txBody>
      </p:sp>
      <p:sp>
        <p:nvSpPr>
          <p:cNvPr name="TextBox 10" id="10"/>
          <p:cNvSpPr txBox="true"/>
          <p:nvPr/>
        </p:nvSpPr>
        <p:spPr>
          <a:xfrm rot="0">
            <a:off x="1168383" y="3163720"/>
            <a:ext cx="4985749" cy="4657966"/>
          </a:xfrm>
          <a:prstGeom prst="rect">
            <a:avLst/>
          </a:prstGeom>
        </p:spPr>
        <p:txBody>
          <a:bodyPr anchor="t" rtlCol="false" tIns="0" lIns="0" bIns="0" rIns="0">
            <a:spAutoFit/>
          </a:bodyPr>
          <a:lstStyle/>
          <a:p>
            <a:pPr>
              <a:lnSpc>
                <a:spcPts val="3698"/>
              </a:lnSpc>
            </a:pPr>
            <a:r>
              <a:rPr lang="en-US" sz="2958">
                <a:solidFill>
                  <a:srgbClr val="FFFFFF"/>
                </a:solidFill>
                <a:latin typeface="Lora"/>
              </a:rPr>
              <a:t>After comparison with the original testing data the model accuracy is found to be around 0.8 i.e. 80% .</a:t>
            </a:r>
          </a:p>
          <a:p>
            <a:pPr>
              <a:lnSpc>
                <a:spcPts val="3698"/>
              </a:lnSpc>
            </a:pPr>
          </a:p>
          <a:p>
            <a:pPr>
              <a:lnSpc>
                <a:spcPts val="3698"/>
              </a:lnSpc>
              <a:spcBef>
                <a:spcPct val="0"/>
              </a:spcBef>
            </a:pPr>
            <a:r>
              <a:rPr lang="en-US" sz="2958">
                <a:solidFill>
                  <a:srgbClr val="FFFFFF"/>
                </a:solidFill>
                <a:latin typeface="Lora"/>
              </a:rPr>
              <a:t>The figure correspond to the training loss and validation loss of the model and the no of epoch the model run.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Freeform 7" id="7"/>
          <p:cNvSpPr/>
          <p:nvPr/>
        </p:nvSpPr>
        <p:spPr>
          <a:xfrm flipH="false" flipV="false" rot="0">
            <a:off x="1132939" y="2876729"/>
            <a:ext cx="9462599" cy="6381571"/>
          </a:xfrm>
          <a:custGeom>
            <a:avLst/>
            <a:gdLst/>
            <a:ahLst/>
            <a:cxnLst/>
            <a:rect r="r" b="b" t="t" l="l"/>
            <a:pathLst>
              <a:path h="6381571" w="9462599">
                <a:moveTo>
                  <a:pt x="0" y="0"/>
                </a:moveTo>
                <a:lnTo>
                  <a:pt x="9462599" y="0"/>
                </a:lnTo>
                <a:lnTo>
                  <a:pt x="9462599" y="6381571"/>
                </a:lnTo>
                <a:lnTo>
                  <a:pt x="0" y="6381571"/>
                </a:lnTo>
                <a:lnTo>
                  <a:pt x="0" y="0"/>
                </a:lnTo>
                <a:close/>
              </a:path>
            </a:pathLst>
          </a:custGeom>
          <a:blipFill>
            <a:blip r:embed="rId4"/>
            <a:stretch>
              <a:fillRect l="0" t="0" r="0" b="0"/>
            </a:stretch>
          </a:blipFill>
        </p:spPr>
      </p:sp>
      <p:sp>
        <p:nvSpPr>
          <p:cNvPr name="Freeform 8" id="8"/>
          <p:cNvSpPr/>
          <p:nvPr/>
        </p:nvSpPr>
        <p:spPr>
          <a:xfrm flipH="false" flipV="false" rot="-5400000">
            <a:off x="-844062" y="5328138"/>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282178" y="1187323"/>
            <a:ext cx="9164121" cy="870077"/>
          </a:xfrm>
          <a:prstGeom prst="rect">
            <a:avLst/>
          </a:prstGeom>
        </p:spPr>
        <p:txBody>
          <a:bodyPr anchor="t" rtlCol="false" tIns="0" lIns="0" bIns="0" rIns="0">
            <a:spAutoFit/>
          </a:bodyPr>
          <a:lstStyle/>
          <a:p>
            <a:pPr algn="ctr">
              <a:lnSpc>
                <a:spcPts val="6834"/>
              </a:lnSpc>
            </a:pPr>
            <a:r>
              <a:rPr lang="en-US" sz="5467">
                <a:solidFill>
                  <a:srgbClr val="39D5FF"/>
                </a:solidFill>
                <a:latin typeface="Lora"/>
              </a:rPr>
              <a:t>Confusion Matrix</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p:cNvSpPr/>
          <p:nvPr/>
        </p:nvSpPr>
        <p:spPr>
          <a:xfrm flipH="false" flipV="false" rot="0">
            <a:off x="5535906" y="2162236"/>
            <a:ext cx="7216187" cy="5962528"/>
          </a:xfrm>
          <a:custGeom>
            <a:avLst/>
            <a:gdLst/>
            <a:ahLst/>
            <a:cxnLst/>
            <a:rect r="r" b="b" t="t" l="l"/>
            <a:pathLst>
              <a:path h="5962528" w="7216187">
                <a:moveTo>
                  <a:pt x="0" y="0"/>
                </a:moveTo>
                <a:lnTo>
                  <a:pt x="7216188" y="0"/>
                </a:lnTo>
                <a:lnTo>
                  <a:pt x="7216188" y="5962528"/>
                </a:lnTo>
                <a:lnTo>
                  <a:pt x="0" y="59625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3982037"/>
            <a:ext cx="6304963" cy="6304963"/>
          </a:xfrm>
          <a:custGeom>
            <a:avLst/>
            <a:gdLst/>
            <a:ahLst/>
            <a:cxnLst/>
            <a:rect r="r" b="b" t="t" l="l"/>
            <a:pathLst>
              <a:path h="6304963" w="6304963">
                <a:moveTo>
                  <a:pt x="0" y="0"/>
                </a:moveTo>
                <a:lnTo>
                  <a:pt x="6304963" y="0"/>
                </a:lnTo>
                <a:lnTo>
                  <a:pt x="6304963" y="6304963"/>
                </a:lnTo>
                <a:lnTo>
                  <a:pt x="0" y="6304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11983037" y="0"/>
            <a:ext cx="6304963" cy="6304963"/>
          </a:xfrm>
          <a:custGeom>
            <a:avLst/>
            <a:gdLst/>
            <a:ahLst/>
            <a:cxnLst/>
            <a:rect r="r" b="b" t="t" l="l"/>
            <a:pathLst>
              <a:path h="6304963" w="6304963">
                <a:moveTo>
                  <a:pt x="0" y="0"/>
                </a:moveTo>
                <a:lnTo>
                  <a:pt x="6304963" y="0"/>
                </a:lnTo>
                <a:lnTo>
                  <a:pt x="6304963" y="6304963"/>
                </a:lnTo>
                <a:lnTo>
                  <a:pt x="0" y="6304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DAGADl9Ubvg</dc:identifier>
  <dcterms:modified xsi:type="dcterms:W3CDTF">2011-08-01T06:04:30Z</dcterms:modified>
  <cp:revision>1</cp:revision>
  <dc:title>Brain Tumor Detection.pptx</dc:title>
</cp:coreProperties>
</file>